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7" r:id="rId1"/>
  </p:sldMasterIdLst>
  <p:notesMasterIdLst>
    <p:notesMasterId r:id="rId13"/>
  </p:notesMasterIdLst>
  <p:sldIdLst>
    <p:sldId id="256" r:id="rId2"/>
    <p:sldId id="266" r:id="rId3"/>
    <p:sldId id="257" r:id="rId4"/>
    <p:sldId id="258" r:id="rId5"/>
    <p:sldId id="269" r:id="rId6"/>
    <p:sldId id="267" r:id="rId7"/>
    <p:sldId id="262" r:id="rId8"/>
    <p:sldId id="263" r:id="rId9"/>
    <p:sldId id="268" r:id="rId10"/>
    <p:sldId id="270"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88"/>
    <p:restoredTop sz="94672"/>
  </p:normalViewPr>
  <p:slideViewPr>
    <p:cSldViewPr snapToGrid="0" snapToObjects="1">
      <p:cViewPr varScale="1">
        <p:scale>
          <a:sx n="97" d="100"/>
          <a:sy n="97" d="100"/>
        </p:scale>
        <p:origin x="216" y="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72AC9-6E0B-1647-9085-E5FA855C1E4D}" type="datetimeFigureOut">
              <a:rPr lang="en-US" smtClean="0"/>
              <a:t>2/27/20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C1BC9-21B9-9849-8167-316288DD8212}" type="slidenum">
              <a:rPr lang="en-US" smtClean="0"/>
              <a:t>‹#›</a:t>
            </a:fld>
            <a:endParaRPr lang="en-US"/>
          </a:p>
        </p:txBody>
      </p:sp>
    </p:spTree>
    <p:extLst>
      <p:ext uri="{BB962C8B-B14F-4D97-AF65-F5344CB8AC3E}">
        <p14:creationId xmlns:p14="http://schemas.microsoft.com/office/powerpoint/2010/main" val="197833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A8BADE-9C23-1D49-8F70-53BD404909EC}" type="datetimeFigureOut">
              <a:rPr lang="en-US" smtClean="0"/>
              <a:t>2/27/20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8B4DBF6D-95D8-E04D-98AE-1C8AC6FE8C47}"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3770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A8BADE-9C23-1D49-8F70-53BD404909EC}" type="datetimeFigureOut">
              <a:rPr lang="en-US" smtClean="0"/>
              <a:t>2/27/20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DBF6D-95D8-E04D-98AE-1C8AC6FE8C47}"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533239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A8BADE-9C23-1D49-8F70-53BD404909EC}" type="datetimeFigureOut">
              <a:rPr lang="en-US" smtClean="0"/>
              <a:t>2/27/20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DBF6D-95D8-E04D-98AE-1C8AC6FE8C47}" type="slidenum">
              <a:rPr lang="en-US" smtClean="0"/>
              <a:t>‹#›</a:t>
            </a:fld>
            <a:endParaRPr lang="en-US"/>
          </a:p>
        </p:txBody>
      </p:sp>
    </p:spTree>
    <p:extLst>
      <p:ext uri="{BB962C8B-B14F-4D97-AF65-F5344CB8AC3E}">
        <p14:creationId xmlns:p14="http://schemas.microsoft.com/office/powerpoint/2010/main" val="303858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A8BADE-9C23-1D49-8F70-53BD404909EC}" type="datetimeFigureOut">
              <a:rPr lang="en-US" smtClean="0"/>
              <a:t>2/27/20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4DBF6D-95D8-E04D-98AE-1C8AC6FE8C47}"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1339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A8BADE-9C23-1D49-8F70-53BD404909EC}" type="datetimeFigureOut">
              <a:rPr lang="en-US" smtClean="0"/>
              <a:t>2/27/20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4DBF6D-95D8-E04D-98AE-1C8AC6FE8C47}" type="slidenum">
              <a:rPr lang="en-US" smtClean="0"/>
              <a:t>‹#›</a:t>
            </a:fld>
            <a:endParaRPr lang="en-US"/>
          </a:p>
        </p:txBody>
      </p:sp>
    </p:spTree>
    <p:extLst>
      <p:ext uri="{BB962C8B-B14F-4D97-AF65-F5344CB8AC3E}">
        <p14:creationId xmlns:p14="http://schemas.microsoft.com/office/powerpoint/2010/main" val="104469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A8BADE-9C23-1D49-8F70-53BD404909EC}" type="datetimeFigureOut">
              <a:rPr lang="en-US" smtClean="0"/>
              <a:t>2/27/20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4DBF6D-95D8-E04D-98AE-1C8AC6FE8C47}"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601676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FA8BADE-9C23-1D49-8F70-53BD404909EC}" type="datetimeFigureOut">
              <a:rPr lang="en-US" smtClean="0"/>
              <a:t>2/27/20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4DBF6D-95D8-E04D-98AE-1C8AC6FE8C47}" type="slidenum">
              <a:rPr lang="en-US" smtClean="0"/>
              <a:t>‹#›</a:t>
            </a:fld>
            <a:endParaRPr lang="en-US"/>
          </a:p>
        </p:txBody>
      </p:sp>
    </p:spTree>
    <p:extLst>
      <p:ext uri="{BB962C8B-B14F-4D97-AF65-F5344CB8AC3E}">
        <p14:creationId xmlns:p14="http://schemas.microsoft.com/office/powerpoint/2010/main" val="3483851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A8BADE-9C23-1D49-8F70-53BD404909EC}" type="datetimeFigureOut">
              <a:rPr lang="en-US" smtClean="0"/>
              <a:t>2/27/20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4DBF6D-95D8-E04D-98AE-1C8AC6FE8C47}" type="slidenum">
              <a:rPr lang="en-US" smtClean="0"/>
              <a:t>‹#›</a:t>
            </a:fld>
            <a:endParaRPr lang="en-US"/>
          </a:p>
        </p:txBody>
      </p:sp>
    </p:spTree>
    <p:extLst>
      <p:ext uri="{BB962C8B-B14F-4D97-AF65-F5344CB8AC3E}">
        <p14:creationId xmlns:p14="http://schemas.microsoft.com/office/powerpoint/2010/main" val="1975344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A8BADE-9C23-1D49-8F70-53BD404909EC}" type="datetimeFigureOut">
              <a:rPr lang="en-US" smtClean="0"/>
              <a:t>2/27/20</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8B4DBF6D-95D8-E04D-98AE-1C8AC6FE8C47}" type="slidenum">
              <a:rPr lang="en-US" smtClean="0"/>
              <a:t>‹#›</a:t>
            </a:fld>
            <a:endParaRPr lang="en-US"/>
          </a:p>
        </p:txBody>
      </p:sp>
    </p:spTree>
    <p:extLst>
      <p:ext uri="{BB962C8B-B14F-4D97-AF65-F5344CB8AC3E}">
        <p14:creationId xmlns:p14="http://schemas.microsoft.com/office/powerpoint/2010/main" val="198032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A8BADE-9C23-1D49-8F70-53BD404909EC}" type="datetimeFigureOut">
              <a:rPr lang="en-US" smtClean="0"/>
              <a:t>2/27/20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DBF6D-95D8-E04D-98AE-1C8AC6FE8C47}" type="slidenum">
              <a:rPr lang="en-US" smtClean="0"/>
              <a:t>‹#›</a:t>
            </a:fld>
            <a:endParaRPr lang="en-US"/>
          </a:p>
        </p:txBody>
      </p:sp>
    </p:spTree>
    <p:extLst>
      <p:ext uri="{BB962C8B-B14F-4D97-AF65-F5344CB8AC3E}">
        <p14:creationId xmlns:p14="http://schemas.microsoft.com/office/powerpoint/2010/main" val="3651239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A8BADE-9C23-1D49-8F70-53BD404909EC}" type="datetimeFigureOut">
              <a:rPr lang="en-US" smtClean="0"/>
              <a:t>2/27/20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DBF6D-95D8-E04D-98AE-1C8AC6FE8C47}" type="slidenum">
              <a:rPr lang="en-US" smtClean="0"/>
              <a:t>‹#›</a:t>
            </a:fld>
            <a:endParaRPr lang="en-US"/>
          </a:p>
        </p:txBody>
      </p:sp>
    </p:spTree>
    <p:extLst>
      <p:ext uri="{BB962C8B-B14F-4D97-AF65-F5344CB8AC3E}">
        <p14:creationId xmlns:p14="http://schemas.microsoft.com/office/powerpoint/2010/main" val="1051723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A8BADE-9C23-1D49-8F70-53BD404909EC}" type="datetimeFigureOut">
              <a:rPr lang="en-US" smtClean="0"/>
              <a:t>2/27/20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DBF6D-95D8-E04D-98AE-1C8AC6FE8C47}" type="slidenum">
              <a:rPr lang="en-US" smtClean="0"/>
              <a:t>‹#›</a:t>
            </a:fld>
            <a:endParaRPr lang="en-US"/>
          </a:p>
        </p:txBody>
      </p:sp>
    </p:spTree>
    <p:extLst>
      <p:ext uri="{BB962C8B-B14F-4D97-AF65-F5344CB8AC3E}">
        <p14:creationId xmlns:p14="http://schemas.microsoft.com/office/powerpoint/2010/main" val="3996433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9FA8BADE-9C23-1D49-8F70-53BD404909EC}" type="datetimeFigureOut">
              <a:rPr lang="en-US" smtClean="0"/>
              <a:t>2/27/20</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8B4DBF6D-95D8-E04D-98AE-1C8AC6FE8C47}"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39136956"/>
      </p:ext>
    </p:extLst>
  </p:cSld>
  <p:clrMap bg1="dk1" tx1="lt1" bg2="dk2" tx2="lt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yrjT8m0hcK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www.sloveniatimes.com/govt-adopts-bill-on-personal-data-privacy" TargetMode="External"/><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log.endpointmedia.co/two-must-see-documentaries-about-privacy-and-surveillance-502b43fd2870"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3356-780D-1F49-B4EE-BC14EC5A7D3B}"/>
              </a:ext>
            </a:extLst>
          </p:cNvPr>
          <p:cNvSpPr>
            <a:spLocks noGrp="1"/>
          </p:cNvSpPr>
          <p:nvPr>
            <p:ph type="ctrTitle"/>
          </p:nvPr>
        </p:nvSpPr>
        <p:spPr>
          <a:xfrm>
            <a:off x="2027608" y="3276598"/>
            <a:ext cx="6836992" cy="2268559"/>
          </a:xfrm>
        </p:spPr>
        <p:txBody>
          <a:bodyPr>
            <a:noAutofit/>
          </a:bodyPr>
          <a:lstStyle/>
          <a:p>
            <a:r>
              <a:rPr lang="en-US" sz="8000" dirty="0"/>
              <a:t>Navigating Online Privacy</a:t>
            </a:r>
          </a:p>
        </p:txBody>
      </p:sp>
      <p:sp>
        <p:nvSpPr>
          <p:cNvPr id="3" name="Subtitle 2">
            <a:extLst>
              <a:ext uri="{FF2B5EF4-FFF2-40B4-BE49-F238E27FC236}">
                <a16:creationId xmlns:a16="http://schemas.microsoft.com/office/drawing/2014/main" id="{61804782-424E-E041-A869-4442D08525E2}"/>
              </a:ext>
            </a:extLst>
          </p:cNvPr>
          <p:cNvSpPr>
            <a:spLocks noGrp="1"/>
          </p:cNvSpPr>
          <p:nvPr>
            <p:ph type="subTitle" idx="1"/>
          </p:nvPr>
        </p:nvSpPr>
        <p:spPr>
          <a:xfrm>
            <a:off x="8864600" y="5702300"/>
            <a:ext cx="3327400" cy="1003070"/>
          </a:xfrm>
        </p:spPr>
        <p:txBody>
          <a:bodyPr/>
          <a:lstStyle/>
          <a:p>
            <a:r>
              <a:rPr lang="en-US" dirty="0"/>
              <a:t>Amber Pasiak</a:t>
            </a:r>
          </a:p>
          <a:p>
            <a:r>
              <a:rPr lang="en-US" dirty="0"/>
              <a:t>Pratt Institute &amp; BPL</a:t>
            </a:r>
          </a:p>
        </p:txBody>
      </p:sp>
    </p:spTree>
    <p:extLst>
      <p:ext uri="{BB962C8B-B14F-4D97-AF65-F5344CB8AC3E}">
        <p14:creationId xmlns:p14="http://schemas.microsoft.com/office/powerpoint/2010/main" val="2221755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F9A4-9ACE-654B-8EE7-24C9D2F8CB01}"/>
              </a:ext>
            </a:extLst>
          </p:cNvPr>
          <p:cNvSpPr>
            <a:spLocks noGrp="1"/>
          </p:cNvSpPr>
          <p:nvPr>
            <p:ph type="title"/>
          </p:nvPr>
        </p:nvSpPr>
        <p:spPr>
          <a:xfrm>
            <a:off x="2116834" y="781923"/>
            <a:ext cx="7958331" cy="1077229"/>
          </a:xfrm>
        </p:spPr>
        <p:txBody>
          <a:bodyPr/>
          <a:lstStyle/>
          <a:p>
            <a:r>
              <a:rPr lang="en-US" dirty="0"/>
              <a:t>Privacy Prank Video </a:t>
            </a:r>
          </a:p>
        </p:txBody>
      </p:sp>
      <p:sp>
        <p:nvSpPr>
          <p:cNvPr id="3" name="Content Placeholder 2">
            <a:extLst>
              <a:ext uri="{FF2B5EF4-FFF2-40B4-BE49-F238E27FC236}">
                <a16:creationId xmlns:a16="http://schemas.microsoft.com/office/drawing/2014/main" id="{5D7B5C46-7BE8-3F48-A07E-F04E8B5D5E81}"/>
              </a:ext>
            </a:extLst>
          </p:cNvPr>
          <p:cNvSpPr>
            <a:spLocks noGrp="1"/>
          </p:cNvSpPr>
          <p:nvPr>
            <p:ph idx="1"/>
          </p:nvPr>
        </p:nvSpPr>
        <p:spPr/>
        <p:txBody>
          <a:bodyPr/>
          <a:lstStyle/>
          <a:p>
            <a:pPr marL="6160" indent="0">
              <a:buNone/>
            </a:pPr>
            <a:endParaRPr lang="en-US" dirty="0"/>
          </a:p>
          <a:p>
            <a:r>
              <a:rPr lang="en-US" dirty="0">
                <a:hlinkClick r:id="rId2"/>
              </a:rPr>
              <a:t>https://www.youtube.com/watch?v=yrjT8m0hcKU</a:t>
            </a:r>
            <a:endParaRPr lang="en-US" dirty="0"/>
          </a:p>
          <a:p>
            <a:pPr marL="6160" indent="0">
              <a:buNone/>
            </a:pPr>
            <a:endParaRPr lang="en-US" dirty="0"/>
          </a:p>
        </p:txBody>
      </p:sp>
    </p:spTree>
    <p:extLst>
      <p:ext uri="{BB962C8B-B14F-4D97-AF65-F5344CB8AC3E}">
        <p14:creationId xmlns:p14="http://schemas.microsoft.com/office/powerpoint/2010/main" val="823883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45BB7-6FEF-5541-8BB1-0E6FFEA168B0}"/>
              </a:ext>
            </a:extLst>
          </p:cNvPr>
          <p:cNvSpPr>
            <a:spLocks noGrp="1"/>
          </p:cNvSpPr>
          <p:nvPr>
            <p:ph type="title" idx="4294967295"/>
          </p:nvPr>
        </p:nvSpPr>
        <p:spPr>
          <a:xfrm>
            <a:off x="3419427" y="1062485"/>
            <a:ext cx="6450012" cy="1077912"/>
          </a:xfrm>
        </p:spPr>
        <p:txBody>
          <a:bodyPr/>
          <a:lstStyle/>
          <a:p>
            <a:r>
              <a:rPr lang="en-US" dirty="0"/>
              <a:t>Agenda: </a:t>
            </a:r>
          </a:p>
        </p:txBody>
      </p:sp>
      <p:sp>
        <p:nvSpPr>
          <p:cNvPr id="3" name="Content Placeholder 2">
            <a:extLst>
              <a:ext uri="{FF2B5EF4-FFF2-40B4-BE49-F238E27FC236}">
                <a16:creationId xmlns:a16="http://schemas.microsoft.com/office/drawing/2014/main" id="{5183F85F-4CE3-BE4C-93D5-9EE196328816}"/>
              </a:ext>
            </a:extLst>
          </p:cNvPr>
          <p:cNvSpPr>
            <a:spLocks noGrp="1"/>
          </p:cNvSpPr>
          <p:nvPr>
            <p:ph sz="quarter" idx="4294967295"/>
          </p:nvPr>
        </p:nvSpPr>
        <p:spPr>
          <a:xfrm>
            <a:off x="7102475" y="2139950"/>
            <a:ext cx="5089525" cy="4421188"/>
          </a:xfrm>
        </p:spPr>
        <p:txBody>
          <a:bodyPr>
            <a:normAutofit/>
          </a:bodyPr>
          <a:lstStyle/>
          <a:p>
            <a:r>
              <a:rPr lang="en-US" dirty="0"/>
              <a:t>Introduction to data and privacy </a:t>
            </a:r>
          </a:p>
          <a:p>
            <a:r>
              <a:rPr lang="en-US" dirty="0"/>
              <a:t>Exploring our own media </a:t>
            </a:r>
          </a:p>
          <a:p>
            <a:r>
              <a:rPr lang="en-US" dirty="0"/>
              <a:t>Break </a:t>
            </a:r>
          </a:p>
          <a:p>
            <a:r>
              <a:rPr lang="en-US" dirty="0"/>
              <a:t>Facts</a:t>
            </a:r>
          </a:p>
          <a:p>
            <a:r>
              <a:rPr lang="en-US" dirty="0"/>
              <a:t>Yes or No Activity </a:t>
            </a:r>
          </a:p>
          <a:p>
            <a:r>
              <a:rPr lang="en-US" dirty="0"/>
              <a:t>Wrap up and questions </a:t>
            </a:r>
          </a:p>
          <a:p>
            <a:endParaRPr lang="en-US" dirty="0"/>
          </a:p>
        </p:txBody>
      </p:sp>
      <p:pic>
        <p:nvPicPr>
          <p:cNvPr id="4" name="Picture 3">
            <a:extLst>
              <a:ext uri="{FF2B5EF4-FFF2-40B4-BE49-F238E27FC236}">
                <a16:creationId xmlns:a16="http://schemas.microsoft.com/office/drawing/2014/main" id="{3658CE2B-9C47-DA43-9E12-B76542CCCF57}"/>
              </a:ext>
            </a:extLst>
          </p:cNvPr>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451726" y="1062485"/>
            <a:ext cx="5734665" cy="4733030"/>
          </a:xfrm>
          <a:prstGeom prst="rect">
            <a:avLst/>
          </a:prstGeom>
          <a:effectLst>
            <a:softEdge rad="0"/>
          </a:effectLst>
        </p:spPr>
      </p:pic>
    </p:spTree>
    <p:extLst>
      <p:ext uri="{BB962C8B-B14F-4D97-AF65-F5344CB8AC3E}">
        <p14:creationId xmlns:p14="http://schemas.microsoft.com/office/powerpoint/2010/main" val="2469268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B1F8-A3A6-6341-837F-18B031ECE133}"/>
              </a:ext>
            </a:extLst>
          </p:cNvPr>
          <p:cNvSpPr>
            <a:spLocks noGrp="1"/>
          </p:cNvSpPr>
          <p:nvPr>
            <p:ph type="title"/>
          </p:nvPr>
        </p:nvSpPr>
        <p:spPr>
          <a:xfrm>
            <a:off x="3812895" y="324464"/>
            <a:ext cx="7958331" cy="1077229"/>
          </a:xfrm>
        </p:spPr>
        <p:txBody>
          <a:bodyPr>
            <a:normAutofit/>
          </a:bodyPr>
          <a:lstStyle/>
          <a:p>
            <a:r>
              <a:rPr lang="en-US" sz="4000" dirty="0"/>
              <a:t>What is Personal Data? </a:t>
            </a:r>
          </a:p>
        </p:txBody>
      </p:sp>
      <p:sp>
        <p:nvSpPr>
          <p:cNvPr id="3" name="Content Placeholder 2">
            <a:extLst>
              <a:ext uri="{FF2B5EF4-FFF2-40B4-BE49-F238E27FC236}">
                <a16:creationId xmlns:a16="http://schemas.microsoft.com/office/drawing/2014/main" id="{0D1A3B65-3B19-294B-8E94-7B726EBA2F55}"/>
              </a:ext>
            </a:extLst>
          </p:cNvPr>
          <p:cNvSpPr>
            <a:spLocks noGrp="1"/>
          </p:cNvSpPr>
          <p:nvPr>
            <p:ph sz="quarter" idx="13"/>
          </p:nvPr>
        </p:nvSpPr>
        <p:spPr>
          <a:xfrm>
            <a:off x="265472" y="1224116"/>
            <a:ext cx="11769212" cy="5427407"/>
          </a:xfrm>
        </p:spPr>
        <p:txBody>
          <a:bodyPr>
            <a:normAutofit lnSpcReduction="10000"/>
          </a:bodyPr>
          <a:lstStyle/>
          <a:p>
            <a:pPr marL="6160" indent="0">
              <a:buNone/>
            </a:pPr>
            <a:r>
              <a:rPr lang="en-US" b="1" dirty="0"/>
              <a:t>“Personal data is any information that relates to an identified or identifiable living individual. Different pieces of anonymous information, which collected together can lead to the identification of a particular person, also constitutes as personal data.” </a:t>
            </a:r>
          </a:p>
          <a:p>
            <a:pPr lvl="1"/>
            <a:r>
              <a:rPr lang="en-US" dirty="0"/>
              <a:t>According to Facebook in the terms of the use agreement:</a:t>
            </a:r>
          </a:p>
          <a:p>
            <a:pPr lvl="2"/>
            <a:r>
              <a:rPr lang="en-US" dirty="0"/>
              <a:t>Name, age, location, likes and dislikes </a:t>
            </a:r>
          </a:p>
          <a:p>
            <a:pPr lvl="2"/>
            <a:r>
              <a:rPr lang="en-US" dirty="0"/>
              <a:t>Money transactions completed on or through Facebook </a:t>
            </a:r>
          </a:p>
          <a:p>
            <a:pPr lvl="2"/>
            <a:r>
              <a:rPr lang="en-US" dirty="0"/>
              <a:t>Information other people post or share about you</a:t>
            </a:r>
          </a:p>
          <a:p>
            <a:pPr lvl="2"/>
            <a:r>
              <a:rPr lang="en-US" dirty="0"/>
              <a:t>Information about the games played on or through Facebook, apps connected to Facebook</a:t>
            </a:r>
          </a:p>
          <a:p>
            <a:pPr lvl="1"/>
            <a:r>
              <a:rPr lang="en-US" dirty="0"/>
              <a:t>Google adds to the list: </a:t>
            </a:r>
          </a:p>
          <a:p>
            <a:pPr lvl="2"/>
            <a:r>
              <a:rPr lang="en-US" dirty="0"/>
              <a:t>Web browsing and </a:t>
            </a:r>
            <a:r>
              <a:rPr lang="en-US" dirty="0" err="1"/>
              <a:t>youtube</a:t>
            </a:r>
            <a:r>
              <a:rPr lang="en-US" dirty="0"/>
              <a:t> history </a:t>
            </a:r>
          </a:p>
          <a:p>
            <a:pPr lvl="2"/>
            <a:r>
              <a:rPr lang="en-US" dirty="0"/>
              <a:t>Location history </a:t>
            </a:r>
          </a:p>
          <a:p>
            <a:pPr lvl="2"/>
            <a:r>
              <a:rPr lang="en-US" dirty="0"/>
              <a:t>Google doc history </a:t>
            </a:r>
          </a:p>
          <a:p>
            <a:pPr lvl="2"/>
            <a:r>
              <a:rPr lang="en-US" dirty="0"/>
              <a:t>Device information </a:t>
            </a:r>
          </a:p>
          <a:p>
            <a:endParaRPr lang="en-US" dirty="0"/>
          </a:p>
        </p:txBody>
      </p:sp>
    </p:spTree>
    <p:extLst>
      <p:ext uri="{BB962C8B-B14F-4D97-AF65-F5344CB8AC3E}">
        <p14:creationId xmlns:p14="http://schemas.microsoft.com/office/powerpoint/2010/main" val="189222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144CF-7825-C545-8DA5-538E09330ED5}"/>
              </a:ext>
            </a:extLst>
          </p:cNvPr>
          <p:cNvSpPr>
            <a:spLocks noGrp="1"/>
          </p:cNvSpPr>
          <p:nvPr>
            <p:ph type="title"/>
          </p:nvPr>
        </p:nvSpPr>
        <p:spPr>
          <a:xfrm>
            <a:off x="3317661" y="360947"/>
            <a:ext cx="7958331" cy="1077229"/>
          </a:xfrm>
        </p:spPr>
        <p:txBody>
          <a:bodyPr>
            <a:normAutofit/>
          </a:bodyPr>
          <a:lstStyle/>
          <a:p>
            <a:r>
              <a:rPr lang="en-US" sz="4000" dirty="0"/>
              <a:t>Data Privacy </a:t>
            </a:r>
          </a:p>
        </p:txBody>
      </p:sp>
      <p:sp>
        <p:nvSpPr>
          <p:cNvPr id="3" name="Content Placeholder 2">
            <a:extLst>
              <a:ext uri="{FF2B5EF4-FFF2-40B4-BE49-F238E27FC236}">
                <a16:creationId xmlns:a16="http://schemas.microsoft.com/office/drawing/2014/main" id="{57CF7E00-3985-7248-AAEB-3AD0A4BF3F2D}"/>
              </a:ext>
            </a:extLst>
          </p:cNvPr>
          <p:cNvSpPr>
            <a:spLocks noGrp="1"/>
          </p:cNvSpPr>
          <p:nvPr>
            <p:ph sz="quarter" idx="13"/>
          </p:nvPr>
        </p:nvSpPr>
        <p:spPr>
          <a:xfrm>
            <a:off x="685799" y="1282700"/>
            <a:ext cx="11361821" cy="5214353"/>
          </a:xfrm>
        </p:spPr>
        <p:txBody>
          <a:bodyPr>
            <a:normAutofit/>
          </a:bodyPr>
          <a:lstStyle/>
          <a:p>
            <a:r>
              <a:rPr lang="en-US" b="1" dirty="0"/>
              <a:t>Imagine everything posted or shared is open and available to everyone forever.</a:t>
            </a:r>
          </a:p>
          <a:p>
            <a:pPr lvl="2"/>
            <a:r>
              <a:rPr lang="en-US" dirty="0"/>
              <a:t>Who can read your profile/page</a:t>
            </a:r>
          </a:p>
          <a:p>
            <a:pPr lvl="2"/>
            <a:r>
              <a:rPr lang="en-US" dirty="0"/>
              <a:t>Who can see your posts, pictures, location and activities</a:t>
            </a:r>
          </a:p>
          <a:p>
            <a:pPr lvl="2"/>
            <a:r>
              <a:rPr lang="en-US" dirty="0"/>
              <a:t>What information is shared with external sites and businesses or other applications</a:t>
            </a:r>
          </a:p>
          <a:p>
            <a:pPr lvl="2"/>
            <a:r>
              <a:rPr lang="en-US" dirty="0"/>
              <a:t>What information your friends can share about you</a:t>
            </a:r>
          </a:p>
          <a:p>
            <a:r>
              <a:rPr lang="en-US" dirty="0"/>
              <a:t>Importance:</a:t>
            </a:r>
          </a:p>
          <a:p>
            <a:pPr lvl="1"/>
            <a:r>
              <a:rPr lang="en-US" dirty="0"/>
              <a:t>Limits of power to influence </a:t>
            </a:r>
          </a:p>
          <a:p>
            <a:pPr lvl="1"/>
            <a:r>
              <a:rPr lang="en-US" dirty="0"/>
              <a:t>Allows one to set personal boundaries</a:t>
            </a:r>
          </a:p>
          <a:p>
            <a:pPr lvl="1"/>
            <a:r>
              <a:rPr lang="en-US" dirty="0"/>
              <a:t>Respect and trust in companies </a:t>
            </a:r>
          </a:p>
          <a:p>
            <a:pPr lvl="1"/>
            <a:r>
              <a:rPr lang="en-US" dirty="0"/>
              <a:t>Security and fraud issues – monetary and physical </a:t>
            </a:r>
          </a:p>
          <a:p>
            <a:pPr lvl="1"/>
            <a:r>
              <a:rPr lang="en-US" dirty="0"/>
              <a:t> Can you think of any more?</a:t>
            </a:r>
          </a:p>
          <a:p>
            <a:endParaRPr lang="en-US" dirty="0"/>
          </a:p>
        </p:txBody>
      </p:sp>
    </p:spTree>
    <p:extLst>
      <p:ext uri="{BB962C8B-B14F-4D97-AF65-F5344CB8AC3E}">
        <p14:creationId xmlns:p14="http://schemas.microsoft.com/office/powerpoint/2010/main" val="349705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0AE85-F7BC-684E-9693-A0AFBA8F5D1C}"/>
              </a:ext>
            </a:extLst>
          </p:cNvPr>
          <p:cNvPicPr>
            <a:picLocks noChangeAspect="1"/>
          </p:cNvPicPr>
          <p:nvPr/>
        </p:nvPicPr>
        <p:blipFill>
          <a:blip r:embed="rId2"/>
          <a:stretch>
            <a:fillRect/>
          </a:stretch>
        </p:blipFill>
        <p:spPr>
          <a:xfrm>
            <a:off x="144347" y="1841822"/>
            <a:ext cx="7661184" cy="4740919"/>
          </a:xfrm>
          <a:prstGeom prst="rect">
            <a:avLst/>
          </a:prstGeom>
        </p:spPr>
      </p:pic>
      <p:sp>
        <p:nvSpPr>
          <p:cNvPr id="5" name="Rectangle 4">
            <a:extLst>
              <a:ext uri="{FF2B5EF4-FFF2-40B4-BE49-F238E27FC236}">
                <a16:creationId xmlns:a16="http://schemas.microsoft.com/office/drawing/2014/main" id="{E3B86A08-2B4E-EE40-9479-AF7ECC8DFB6E}"/>
              </a:ext>
            </a:extLst>
          </p:cNvPr>
          <p:cNvSpPr/>
          <p:nvPr/>
        </p:nvSpPr>
        <p:spPr>
          <a:xfrm>
            <a:off x="144347" y="6305742"/>
            <a:ext cx="7661184" cy="276999"/>
          </a:xfrm>
          <a:prstGeom prst="rect">
            <a:avLst/>
          </a:prstGeom>
        </p:spPr>
        <p:txBody>
          <a:bodyPr wrap="square">
            <a:spAutoFit/>
          </a:bodyPr>
          <a:lstStyle/>
          <a:p>
            <a:r>
              <a:rPr lang="en-US" sz="1200" dirty="0">
                <a:hlinkClick r:id="rId3"/>
              </a:rPr>
              <a:t>http://www.sloveniatimes.com/govt-adopts-bill-on-personal-data-privacy</a:t>
            </a:r>
            <a:endParaRPr lang="en-US" sz="1200" dirty="0"/>
          </a:p>
        </p:txBody>
      </p:sp>
      <p:sp>
        <p:nvSpPr>
          <p:cNvPr id="6" name="Title 5">
            <a:extLst>
              <a:ext uri="{FF2B5EF4-FFF2-40B4-BE49-F238E27FC236}">
                <a16:creationId xmlns:a16="http://schemas.microsoft.com/office/drawing/2014/main" id="{6069FDD1-8CB3-9A4F-A321-8FCC6508DECA}"/>
              </a:ext>
            </a:extLst>
          </p:cNvPr>
          <p:cNvSpPr>
            <a:spLocks noGrp="1"/>
          </p:cNvSpPr>
          <p:nvPr>
            <p:ph type="title"/>
          </p:nvPr>
        </p:nvSpPr>
        <p:spPr>
          <a:xfrm>
            <a:off x="3393688" y="275259"/>
            <a:ext cx="7958331" cy="1077229"/>
          </a:xfrm>
        </p:spPr>
        <p:txBody>
          <a:bodyPr/>
          <a:lstStyle/>
          <a:p>
            <a:r>
              <a:rPr lang="en-US" dirty="0"/>
              <a:t>Libraries and privacy? </a:t>
            </a:r>
          </a:p>
        </p:txBody>
      </p:sp>
      <p:sp>
        <p:nvSpPr>
          <p:cNvPr id="7" name="TextBox 6">
            <a:extLst>
              <a:ext uri="{FF2B5EF4-FFF2-40B4-BE49-F238E27FC236}">
                <a16:creationId xmlns:a16="http://schemas.microsoft.com/office/drawing/2014/main" id="{B6104CEA-431A-C245-A234-7A89DFACB810}"/>
              </a:ext>
            </a:extLst>
          </p:cNvPr>
          <p:cNvSpPr txBox="1"/>
          <p:nvPr/>
        </p:nvSpPr>
        <p:spPr>
          <a:xfrm>
            <a:off x="8905461" y="1657156"/>
            <a:ext cx="2005742" cy="369332"/>
          </a:xfrm>
          <a:prstGeom prst="rect">
            <a:avLst/>
          </a:prstGeom>
          <a:noFill/>
        </p:spPr>
        <p:txBody>
          <a:bodyPr wrap="none" rtlCol="0">
            <a:spAutoFit/>
          </a:bodyPr>
          <a:lstStyle/>
          <a:p>
            <a:r>
              <a:rPr lang="en-US" dirty="0"/>
              <a:t> Patriot Act, 2001 </a:t>
            </a:r>
          </a:p>
        </p:txBody>
      </p:sp>
      <p:sp>
        <p:nvSpPr>
          <p:cNvPr id="8" name="TextBox 7">
            <a:extLst>
              <a:ext uri="{FF2B5EF4-FFF2-40B4-BE49-F238E27FC236}">
                <a16:creationId xmlns:a16="http://schemas.microsoft.com/office/drawing/2014/main" id="{59588001-BADE-184A-9CFC-AE2F7A0AB699}"/>
              </a:ext>
            </a:extLst>
          </p:cNvPr>
          <p:cNvSpPr txBox="1"/>
          <p:nvPr/>
        </p:nvSpPr>
        <p:spPr>
          <a:xfrm>
            <a:off x="7958663" y="2331156"/>
            <a:ext cx="3899337" cy="369332"/>
          </a:xfrm>
          <a:prstGeom prst="rect">
            <a:avLst/>
          </a:prstGeom>
          <a:noFill/>
        </p:spPr>
        <p:txBody>
          <a:bodyPr wrap="none" rtlCol="0">
            <a:spAutoFit/>
          </a:bodyPr>
          <a:lstStyle/>
          <a:p>
            <a:r>
              <a:rPr lang="en-US" dirty="0"/>
              <a:t>Libraries do not save patron history!</a:t>
            </a:r>
          </a:p>
        </p:txBody>
      </p:sp>
      <p:sp>
        <p:nvSpPr>
          <p:cNvPr id="9" name="TextBox 8">
            <a:extLst>
              <a:ext uri="{FF2B5EF4-FFF2-40B4-BE49-F238E27FC236}">
                <a16:creationId xmlns:a16="http://schemas.microsoft.com/office/drawing/2014/main" id="{D1093F78-3868-B842-AD51-4EDC9A4F1FE8}"/>
              </a:ext>
            </a:extLst>
          </p:cNvPr>
          <p:cNvSpPr txBox="1"/>
          <p:nvPr/>
        </p:nvSpPr>
        <p:spPr>
          <a:xfrm>
            <a:off x="7911630" y="2986027"/>
            <a:ext cx="3993401" cy="646331"/>
          </a:xfrm>
          <a:prstGeom prst="rect">
            <a:avLst/>
          </a:prstGeom>
          <a:noFill/>
        </p:spPr>
        <p:txBody>
          <a:bodyPr wrap="none" rtlCol="0">
            <a:spAutoFit/>
          </a:bodyPr>
          <a:lstStyle/>
          <a:p>
            <a:r>
              <a:rPr lang="en-US" dirty="0"/>
              <a:t>Some libraries even warning patrons </a:t>
            </a:r>
          </a:p>
          <a:p>
            <a:r>
              <a:rPr lang="en-US" dirty="0"/>
              <a:t>of when FBI was last at the location. </a:t>
            </a:r>
          </a:p>
        </p:txBody>
      </p:sp>
    </p:spTree>
    <p:extLst>
      <p:ext uri="{BB962C8B-B14F-4D97-AF65-F5344CB8AC3E}">
        <p14:creationId xmlns:p14="http://schemas.microsoft.com/office/powerpoint/2010/main" val="1207569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FBDFA-1677-E044-9885-0D6664C62D54}"/>
              </a:ext>
            </a:extLst>
          </p:cNvPr>
          <p:cNvSpPr>
            <a:spLocks noGrp="1"/>
          </p:cNvSpPr>
          <p:nvPr>
            <p:ph type="title" idx="4294967295"/>
          </p:nvPr>
        </p:nvSpPr>
        <p:spPr>
          <a:xfrm>
            <a:off x="-3979069" y="31118"/>
            <a:ext cx="7958138" cy="1077913"/>
          </a:xfrm>
        </p:spPr>
        <p:txBody>
          <a:bodyPr>
            <a:normAutofit/>
          </a:bodyPr>
          <a:lstStyle/>
          <a:p>
            <a:r>
              <a:rPr lang="en-US" sz="4000" dirty="0"/>
              <a:t>Lets Explore</a:t>
            </a:r>
          </a:p>
        </p:txBody>
      </p:sp>
      <p:sp>
        <p:nvSpPr>
          <p:cNvPr id="3" name="Content Placeholder 2">
            <a:extLst>
              <a:ext uri="{FF2B5EF4-FFF2-40B4-BE49-F238E27FC236}">
                <a16:creationId xmlns:a16="http://schemas.microsoft.com/office/drawing/2014/main" id="{C6BC7120-5EBA-A04C-B87A-5286B868FDF9}"/>
              </a:ext>
            </a:extLst>
          </p:cNvPr>
          <p:cNvSpPr>
            <a:spLocks noGrp="1"/>
          </p:cNvSpPr>
          <p:nvPr>
            <p:ph sz="quarter" idx="4294967295"/>
          </p:nvPr>
        </p:nvSpPr>
        <p:spPr>
          <a:xfrm>
            <a:off x="1090862" y="679769"/>
            <a:ext cx="10262937" cy="947108"/>
          </a:xfrm>
        </p:spPr>
        <p:txBody>
          <a:bodyPr>
            <a:normAutofit fontScale="85000" lnSpcReduction="10000"/>
          </a:bodyPr>
          <a:lstStyle/>
          <a:p>
            <a:r>
              <a:rPr lang="en-US" dirty="0"/>
              <a:t>Facebook and Google have recently tried to be more transparent with what they collect about us. Both have created ways in which we can see some of the things that are being collected about us. Let’s see what we can find!</a:t>
            </a:r>
          </a:p>
        </p:txBody>
      </p:sp>
      <p:pic>
        <p:nvPicPr>
          <p:cNvPr id="5" name="Picture 4">
            <a:extLst>
              <a:ext uri="{FF2B5EF4-FFF2-40B4-BE49-F238E27FC236}">
                <a16:creationId xmlns:a16="http://schemas.microsoft.com/office/drawing/2014/main" id="{E50811AF-1929-2640-97EA-30B84B407E09}"/>
              </a:ext>
            </a:extLst>
          </p:cNvPr>
          <p:cNvPicPr>
            <a:picLocks noChangeAspect="1"/>
          </p:cNvPicPr>
          <p:nvPr/>
        </p:nvPicPr>
        <p:blipFill>
          <a:blip r:embed="rId2"/>
          <a:stretch>
            <a:fillRect/>
          </a:stretch>
        </p:blipFill>
        <p:spPr>
          <a:xfrm>
            <a:off x="244183" y="1626876"/>
            <a:ext cx="6648183" cy="2752309"/>
          </a:xfrm>
          <a:prstGeom prst="rect">
            <a:avLst/>
          </a:prstGeom>
        </p:spPr>
      </p:pic>
      <p:pic>
        <p:nvPicPr>
          <p:cNvPr id="7" name="Picture 6">
            <a:extLst>
              <a:ext uri="{FF2B5EF4-FFF2-40B4-BE49-F238E27FC236}">
                <a16:creationId xmlns:a16="http://schemas.microsoft.com/office/drawing/2014/main" id="{CA417B6F-2B1E-3746-A93B-65BC41DD743B}"/>
              </a:ext>
            </a:extLst>
          </p:cNvPr>
          <p:cNvPicPr>
            <a:picLocks noChangeAspect="1"/>
          </p:cNvPicPr>
          <p:nvPr/>
        </p:nvPicPr>
        <p:blipFill>
          <a:blip r:embed="rId3"/>
          <a:stretch>
            <a:fillRect/>
          </a:stretch>
        </p:blipFill>
        <p:spPr>
          <a:xfrm>
            <a:off x="9672428" y="1626876"/>
            <a:ext cx="2338024" cy="5060074"/>
          </a:xfrm>
          <a:prstGeom prst="rect">
            <a:avLst/>
          </a:prstGeom>
        </p:spPr>
      </p:pic>
      <p:pic>
        <p:nvPicPr>
          <p:cNvPr id="9" name="Picture 8">
            <a:extLst>
              <a:ext uri="{FF2B5EF4-FFF2-40B4-BE49-F238E27FC236}">
                <a16:creationId xmlns:a16="http://schemas.microsoft.com/office/drawing/2014/main" id="{75901DEE-1279-3645-BB82-323DC2E6AF8B}"/>
              </a:ext>
            </a:extLst>
          </p:cNvPr>
          <p:cNvPicPr>
            <a:picLocks noChangeAspect="1"/>
          </p:cNvPicPr>
          <p:nvPr/>
        </p:nvPicPr>
        <p:blipFill>
          <a:blip r:embed="rId4"/>
          <a:stretch>
            <a:fillRect/>
          </a:stretch>
        </p:blipFill>
        <p:spPr>
          <a:xfrm>
            <a:off x="181549" y="4476426"/>
            <a:ext cx="6773452" cy="2285639"/>
          </a:xfrm>
          <a:prstGeom prst="rect">
            <a:avLst/>
          </a:prstGeom>
        </p:spPr>
      </p:pic>
      <p:sp>
        <p:nvSpPr>
          <p:cNvPr id="10" name="TextBox 9">
            <a:extLst>
              <a:ext uri="{FF2B5EF4-FFF2-40B4-BE49-F238E27FC236}">
                <a16:creationId xmlns:a16="http://schemas.microsoft.com/office/drawing/2014/main" id="{E5ECEB1E-A041-DC44-A9B7-1884EAB8DCB4}"/>
              </a:ext>
            </a:extLst>
          </p:cNvPr>
          <p:cNvSpPr txBox="1"/>
          <p:nvPr/>
        </p:nvSpPr>
        <p:spPr>
          <a:xfrm>
            <a:off x="7070426" y="2125588"/>
            <a:ext cx="2486578" cy="2031325"/>
          </a:xfrm>
          <a:prstGeom prst="rect">
            <a:avLst/>
          </a:prstGeom>
          <a:noFill/>
        </p:spPr>
        <p:txBody>
          <a:bodyPr wrap="none" rtlCol="0">
            <a:spAutoFit/>
          </a:bodyPr>
          <a:lstStyle/>
          <a:p>
            <a:r>
              <a:rPr lang="en-US" dirty="0">
                <a:solidFill>
                  <a:schemeClr val="accent6">
                    <a:lumMod val="60000"/>
                    <a:lumOff val="40000"/>
                  </a:schemeClr>
                </a:solidFill>
              </a:rPr>
              <a:t>&lt; -- Facebook </a:t>
            </a:r>
          </a:p>
          <a:p>
            <a:endParaRPr lang="en-US" dirty="0">
              <a:solidFill>
                <a:schemeClr val="accent6">
                  <a:lumMod val="60000"/>
                  <a:lumOff val="40000"/>
                </a:schemeClr>
              </a:solidFill>
            </a:endParaRPr>
          </a:p>
          <a:p>
            <a:endParaRPr lang="en-US" dirty="0">
              <a:solidFill>
                <a:schemeClr val="accent6">
                  <a:lumMod val="60000"/>
                  <a:lumOff val="40000"/>
                </a:schemeClr>
              </a:solidFill>
            </a:endParaRPr>
          </a:p>
          <a:p>
            <a:pPr algn="ctr"/>
            <a:r>
              <a:rPr lang="en-US" b="1" dirty="0">
                <a:solidFill>
                  <a:schemeClr val="accent6">
                    <a:lumMod val="60000"/>
                    <a:lumOff val="40000"/>
                  </a:schemeClr>
                </a:solidFill>
              </a:rPr>
              <a:t>My Results </a:t>
            </a:r>
          </a:p>
          <a:p>
            <a:endParaRPr lang="en-US" dirty="0">
              <a:solidFill>
                <a:schemeClr val="accent6">
                  <a:lumMod val="60000"/>
                  <a:lumOff val="40000"/>
                </a:schemeClr>
              </a:solidFill>
            </a:endParaRPr>
          </a:p>
          <a:p>
            <a:endParaRPr lang="en-US" dirty="0">
              <a:solidFill>
                <a:schemeClr val="accent6">
                  <a:lumMod val="60000"/>
                  <a:lumOff val="40000"/>
                </a:schemeClr>
              </a:solidFill>
            </a:endParaRPr>
          </a:p>
          <a:p>
            <a:r>
              <a:rPr lang="en-US" dirty="0">
                <a:solidFill>
                  <a:schemeClr val="accent6">
                    <a:lumMod val="60000"/>
                    <a:lumOff val="40000"/>
                  </a:schemeClr>
                </a:solidFill>
              </a:rPr>
              <a:t>Phone Geolocation - &gt;</a:t>
            </a:r>
          </a:p>
        </p:txBody>
      </p:sp>
    </p:spTree>
    <p:extLst>
      <p:ext uri="{BB962C8B-B14F-4D97-AF65-F5344CB8AC3E}">
        <p14:creationId xmlns:p14="http://schemas.microsoft.com/office/powerpoint/2010/main" val="3323080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539C4-F9F9-6B47-8230-A825BBB25127}"/>
              </a:ext>
            </a:extLst>
          </p:cNvPr>
          <p:cNvSpPr>
            <a:spLocks noGrp="1"/>
          </p:cNvSpPr>
          <p:nvPr>
            <p:ph type="title"/>
          </p:nvPr>
        </p:nvSpPr>
        <p:spPr>
          <a:xfrm>
            <a:off x="1652337" y="401054"/>
            <a:ext cx="9428169" cy="1484232"/>
          </a:xfrm>
        </p:spPr>
        <p:txBody>
          <a:bodyPr>
            <a:normAutofit/>
          </a:bodyPr>
          <a:lstStyle/>
          <a:p>
            <a:r>
              <a:rPr lang="en-US" sz="4000" dirty="0"/>
              <a:t>Scary Data Facts </a:t>
            </a:r>
            <a:br>
              <a:rPr lang="en-US" dirty="0"/>
            </a:br>
            <a:r>
              <a:rPr lang="en-US" sz="2000" dirty="0"/>
              <a:t>(from </a:t>
            </a:r>
            <a:r>
              <a:rPr lang="en-US" sz="2000" dirty="0" err="1"/>
              <a:t>Wired.com</a:t>
            </a:r>
            <a:r>
              <a:rPr lang="en-US" sz="2000" dirty="0"/>
              <a:t> &amp; </a:t>
            </a:r>
            <a:r>
              <a:rPr lang="en-US" sz="2000" dirty="0" err="1"/>
              <a:t>Forbes.com</a:t>
            </a:r>
            <a:r>
              <a:rPr lang="en-US" sz="2000" dirty="0"/>
              <a:t>)</a:t>
            </a:r>
          </a:p>
        </p:txBody>
      </p:sp>
      <p:sp>
        <p:nvSpPr>
          <p:cNvPr id="3" name="Content Placeholder 2">
            <a:extLst>
              <a:ext uri="{FF2B5EF4-FFF2-40B4-BE49-F238E27FC236}">
                <a16:creationId xmlns:a16="http://schemas.microsoft.com/office/drawing/2014/main" id="{69CCCC73-9D4B-804C-B8FA-271D2C460EF7}"/>
              </a:ext>
            </a:extLst>
          </p:cNvPr>
          <p:cNvSpPr>
            <a:spLocks noGrp="1"/>
          </p:cNvSpPr>
          <p:nvPr>
            <p:ph sz="quarter" idx="13"/>
          </p:nvPr>
        </p:nvSpPr>
        <p:spPr>
          <a:xfrm>
            <a:off x="685800" y="2063396"/>
            <a:ext cx="11329737" cy="4393550"/>
          </a:xfrm>
        </p:spPr>
        <p:txBody>
          <a:bodyPr>
            <a:normAutofit lnSpcReduction="10000"/>
          </a:bodyPr>
          <a:lstStyle/>
          <a:p>
            <a:r>
              <a:rPr lang="en-US" dirty="0"/>
              <a:t>American companies alone are estimated to have spent over $19 billion in 2018 acquiring and analyzing consumer data.</a:t>
            </a:r>
          </a:p>
          <a:p>
            <a:r>
              <a:rPr lang="en-US" dirty="0"/>
              <a:t>In the United States, no federal privacy regulation exists pertaining to personal data, and the government can even legally request digital data held by companies without a warrant.</a:t>
            </a:r>
          </a:p>
          <a:p>
            <a:pPr lvl="1"/>
            <a:r>
              <a:rPr lang="en-US" dirty="0"/>
              <a:t>Cops use Alexa to help solve murder</a:t>
            </a:r>
          </a:p>
          <a:p>
            <a:r>
              <a:rPr lang="en-US" dirty="0"/>
              <a:t>Apps like “Creepy” exist to search all indexable platforms such as </a:t>
            </a:r>
            <a:r>
              <a:rPr lang="en-US" dirty="0" err="1"/>
              <a:t>flickr</a:t>
            </a:r>
            <a:r>
              <a:rPr lang="en-US" dirty="0"/>
              <a:t>, and twitter to find every photograph ever posted by a username. </a:t>
            </a:r>
          </a:p>
          <a:p>
            <a:r>
              <a:rPr lang="en-US" dirty="0"/>
              <a:t>Most companies are ill-prepared to protect customer’s privacy, including large and well known companies like Facebook, or popular dating sites (Ashley Madison)</a:t>
            </a:r>
          </a:p>
          <a:p>
            <a:pPr lvl="1"/>
            <a:r>
              <a:rPr lang="en-US" dirty="0"/>
              <a:t>White hat hackers </a:t>
            </a:r>
          </a:p>
          <a:p>
            <a:endParaRPr lang="en-US" dirty="0"/>
          </a:p>
        </p:txBody>
      </p:sp>
    </p:spTree>
    <p:extLst>
      <p:ext uri="{BB962C8B-B14F-4D97-AF65-F5344CB8AC3E}">
        <p14:creationId xmlns:p14="http://schemas.microsoft.com/office/powerpoint/2010/main" val="253625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451EBCC-3B60-7343-8B74-28691A6EB969}"/>
              </a:ext>
            </a:extLst>
          </p:cNvPr>
          <p:cNvSpPr>
            <a:spLocks noGrp="1"/>
          </p:cNvSpPr>
          <p:nvPr>
            <p:ph type="title"/>
          </p:nvPr>
        </p:nvSpPr>
        <p:spPr>
          <a:xfrm>
            <a:off x="240630" y="178731"/>
            <a:ext cx="11710737" cy="1077229"/>
          </a:xfrm>
        </p:spPr>
        <p:txBody>
          <a:bodyPr>
            <a:noAutofit/>
          </a:bodyPr>
          <a:lstStyle/>
          <a:p>
            <a:r>
              <a:rPr lang="en-US" sz="3600" dirty="0"/>
              <a:t>Would you feel comfortable with … having your data? </a:t>
            </a:r>
          </a:p>
        </p:txBody>
      </p:sp>
      <p:sp>
        <p:nvSpPr>
          <p:cNvPr id="12" name="Content Placeholder 11">
            <a:extLst>
              <a:ext uri="{FF2B5EF4-FFF2-40B4-BE49-F238E27FC236}">
                <a16:creationId xmlns:a16="http://schemas.microsoft.com/office/drawing/2014/main" id="{86AC25F8-FCA3-6446-932C-B0CA18EBCC03}"/>
              </a:ext>
            </a:extLst>
          </p:cNvPr>
          <p:cNvSpPr>
            <a:spLocks noGrp="1"/>
          </p:cNvSpPr>
          <p:nvPr>
            <p:ph sz="quarter" idx="13"/>
          </p:nvPr>
        </p:nvSpPr>
        <p:spPr>
          <a:xfrm>
            <a:off x="685798" y="2871537"/>
            <a:ext cx="10394707" cy="3951723"/>
          </a:xfrm>
        </p:spPr>
        <p:txBody>
          <a:bodyPr>
            <a:normAutofit/>
          </a:bodyPr>
          <a:lstStyle/>
          <a:p>
            <a:r>
              <a:rPr lang="en-US" dirty="0"/>
              <a:t>Friends </a:t>
            </a:r>
          </a:p>
          <a:p>
            <a:r>
              <a:rPr lang="en-US" dirty="0"/>
              <a:t>Family			</a:t>
            </a:r>
          </a:p>
          <a:p>
            <a:r>
              <a:rPr lang="en-US" dirty="0"/>
              <a:t>Social Media </a:t>
            </a:r>
          </a:p>
          <a:p>
            <a:pPr lvl="1"/>
            <a:r>
              <a:rPr lang="en-US" dirty="0"/>
              <a:t>Facebook/Instagram/Snapchat/</a:t>
            </a:r>
            <a:r>
              <a:rPr lang="en-US" dirty="0" err="1"/>
              <a:t>TikTok</a:t>
            </a:r>
            <a:r>
              <a:rPr lang="en-US" dirty="0"/>
              <a:t>/Etc.</a:t>
            </a:r>
          </a:p>
          <a:p>
            <a:r>
              <a:rPr lang="en-US" dirty="0"/>
              <a:t>Universities/Colleges</a:t>
            </a:r>
          </a:p>
          <a:p>
            <a:r>
              <a:rPr lang="en-US" dirty="0"/>
              <a:t>Health Insurance Companies </a:t>
            </a:r>
          </a:p>
          <a:p>
            <a:r>
              <a:rPr lang="en-US" dirty="0"/>
              <a:t>Vendors </a:t>
            </a:r>
          </a:p>
          <a:p>
            <a:pPr lvl="1"/>
            <a:r>
              <a:rPr lang="en-US" dirty="0"/>
              <a:t>Amazon/Netflix/Nike/Etc.</a:t>
            </a:r>
          </a:p>
        </p:txBody>
      </p:sp>
      <p:sp>
        <p:nvSpPr>
          <p:cNvPr id="15" name="Rectangle 14">
            <a:extLst>
              <a:ext uri="{FF2B5EF4-FFF2-40B4-BE49-F238E27FC236}">
                <a16:creationId xmlns:a16="http://schemas.microsoft.com/office/drawing/2014/main" id="{A16476C3-97FC-6745-B502-3A9A4579F3C8}"/>
              </a:ext>
            </a:extLst>
          </p:cNvPr>
          <p:cNvSpPr/>
          <p:nvPr/>
        </p:nvSpPr>
        <p:spPr>
          <a:xfrm>
            <a:off x="2326105" y="1013730"/>
            <a:ext cx="7539789" cy="1692771"/>
          </a:xfrm>
          <a:prstGeom prst="rect">
            <a:avLst/>
          </a:prstGeom>
        </p:spPr>
        <p:txBody>
          <a:bodyPr wrap="square">
            <a:spAutoFit/>
          </a:bodyPr>
          <a:lstStyle/>
          <a:p>
            <a:pPr marL="6160" indent="0" algn="ctr">
              <a:buNone/>
            </a:pPr>
            <a:r>
              <a:rPr lang="en-US" sz="2800" b="1" dirty="0">
                <a:solidFill>
                  <a:schemeClr val="bg1"/>
                </a:solidFill>
              </a:rPr>
              <a:t>YES to the right // NO to the left </a:t>
            </a:r>
          </a:p>
          <a:p>
            <a:pPr marL="6160" indent="0" algn="ctr">
              <a:buNone/>
            </a:pPr>
            <a:r>
              <a:rPr lang="en-US" sz="2800" b="1" dirty="0">
                <a:solidFill>
                  <a:schemeClr val="bg1"/>
                </a:solidFill>
              </a:rPr>
              <a:t>ASK QUESTIONS!</a:t>
            </a:r>
          </a:p>
          <a:p>
            <a:pPr marL="6160" indent="0" algn="ctr">
              <a:buNone/>
            </a:pPr>
            <a:r>
              <a:rPr lang="en-US" sz="2400" b="1" dirty="0">
                <a:solidFill>
                  <a:schemeClr val="bg1"/>
                </a:solidFill>
              </a:rPr>
              <a:t>Why would they want it?</a:t>
            </a:r>
          </a:p>
          <a:p>
            <a:pPr marL="6160" indent="0" algn="ctr">
              <a:buNone/>
            </a:pPr>
            <a:r>
              <a:rPr lang="en-US" sz="2400" b="1" dirty="0">
                <a:solidFill>
                  <a:schemeClr val="bg1"/>
                </a:solidFill>
              </a:rPr>
              <a:t>What could they use it for?</a:t>
            </a:r>
          </a:p>
        </p:txBody>
      </p:sp>
      <p:sp>
        <p:nvSpPr>
          <p:cNvPr id="17" name="Rectangle 16">
            <a:extLst>
              <a:ext uri="{FF2B5EF4-FFF2-40B4-BE49-F238E27FC236}">
                <a16:creationId xmlns:a16="http://schemas.microsoft.com/office/drawing/2014/main" id="{C7F0D294-7A72-D247-8302-CDF798306CED}"/>
              </a:ext>
            </a:extLst>
          </p:cNvPr>
          <p:cNvSpPr/>
          <p:nvPr/>
        </p:nvSpPr>
        <p:spPr>
          <a:xfrm>
            <a:off x="6773780" y="3133766"/>
            <a:ext cx="4732422" cy="4984313"/>
          </a:xfrm>
          <a:prstGeom prst="rect">
            <a:avLst/>
          </a:prstGeom>
        </p:spPr>
        <p:txBody>
          <a:bodyPr wrap="square">
            <a:spAutoFit/>
          </a:bodyPr>
          <a:lstStyle/>
          <a:p>
            <a:pPr marL="344488" lvl="0" indent="-338328" defTabSz="914400">
              <a:lnSpc>
                <a:spcPct val="120000"/>
              </a:lnSpc>
              <a:spcBef>
                <a:spcPts val="500"/>
              </a:spcBef>
              <a:spcAft>
                <a:spcPts val="600"/>
              </a:spcAft>
              <a:buClr>
                <a:srgbClr val="F98657"/>
              </a:buClr>
              <a:buSzPct val="90000"/>
              <a:buFont typeface="Wingdings" panose="05000000000000000000" pitchFamily="2" charset="2"/>
              <a:buChar char="§"/>
            </a:pPr>
            <a:r>
              <a:rPr lang="en-US" sz="2000" dirty="0">
                <a:solidFill>
                  <a:prstClr val="white"/>
                </a:solidFill>
              </a:rPr>
              <a:t>Scientists/Researchers</a:t>
            </a:r>
          </a:p>
          <a:p>
            <a:pPr marL="344488" lvl="0" indent="-338328" defTabSz="914400">
              <a:lnSpc>
                <a:spcPct val="120000"/>
              </a:lnSpc>
              <a:spcBef>
                <a:spcPts val="500"/>
              </a:spcBef>
              <a:spcAft>
                <a:spcPts val="600"/>
              </a:spcAft>
              <a:buClr>
                <a:srgbClr val="F98657"/>
              </a:buClr>
              <a:buSzPct val="90000"/>
              <a:buFont typeface="Wingdings" panose="05000000000000000000" pitchFamily="2" charset="2"/>
              <a:buChar char="§"/>
            </a:pPr>
            <a:r>
              <a:rPr lang="en-US" sz="2000" dirty="0">
                <a:solidFill>
                  <a:prstClr val="white"/>
                </a:solidFill>
              </a:rPr>
              <a:t>Banks </a:t>
            </a:r>
          </a:p>
          <a:p>
            <a:pPr marL="344488" lvl="0" indent="-338328" defTabSz="914400">
              <a:lnSpc>
                <a:spcPct val="120000"/>
              </a:lnSpc>
              <a:spcBef>
                <a:spcPts val="500"/>
              </a:spcBef>
              <a:spcAft>
                <a:spcPts val="600"/>
              </a:spcAft>
              <a:buClr>
                <a:srgbClr val="F98657"/>
              </a:buClr>
              <a:buSzPct val="90000"/>
              <a:buFont typeface="Wingdings" panose="05000000000000000000" pitchFamily="2" charset="2"/>
              <a:buChar char="§"/>
            </a:pPr>
            <a:r>
              <a:rPr lang="en-US" sz="2000" dirty="0">
                <a:solidFill>
                  <a:prstClr val="white"/>
                </a:solidFill>
              </a:rPr>
              <a:t>Coffee shop</a:t>
            </a:r>
          </a:p>
          <a:p>
            <a:pPr marL="344488" lvl="0" indent="-338328" defTabSz="914400">
              <a:lnSpc>
                <a:spcPct val="120000"/>
              </a:lnSpc>
              <a:spcBef>
                <a:spcPts val="500"/>
              </a:spcBef>
              <a:spcAft>
                <a:spcPts val="600"/>
              </a:spcAft>
              <a:buClr>
                <a:srgbClr val="F98657"/>
              </a:buClr>
              <a:buSzPct val="90000"/>
              <a:buFont typeface="Wingdings" panose="05000000000000000000" pitchFamily="2" charset="2"/>
              <a:buChar char="§"/>
            </a:pPr>
            <a:r>
              <a:rPr lang="en-US" sz="2000" dirty="0">
                <a:solidFill>
                  <a:prstClr val="white"/>
                </a:solidFill>
              </a:rPr>
              <a:t>Employers </a:t>
            </a:r>
          </a:p>
          <a:p>
            <a:pPr marL="344488" indent="-338328" defTabSz="914400">
              <a:lnSpc>
                <a:spcPct val="120000"/>
              </a:lnSpc>
              <a:spcBef>
                <a:spcPts val="500"/>
              </a:spcBef>
              <a:spcAft>
                <a:spcPts val="600"/>
              </a:spcAft>
              <a:buClr>
                <a:srgbClr val="F98657"/>
              </a:buClr>
              <a:buSzPct val="90000"/>
              <a:buFont typeface="Wingdings" panose="05000000000000000000" pitchFamily="2" charset="2"/>
              <a:buChar char="§"/>
            </a:pPr>
            <a:r>
              <a:rPr lang="en-US" sz="2000" dirty="0"/>
              <a:t>Government or Police</a:t>
            </a:r>
          </a:p>
          <a:p>
            <a:pPr marL="344488" lvl="0" indent="-338328" defTabSz="914400">
              <a:lnSpc>
                <a:spcPct val="120000"/>
              </a:lnSpc>
              <a:spcBef>
                <a:spcPts val="500"/>
              </a:spcBef>
              <a:spcAft>
                <a:spcPts val="600"/>
              </a:spcAft>
              <a:buClr>
                <a:srgbClr val="F98657"/>
              </a:buClr>
              <a:buSzPct val="90000"/>
              <a:buFont typeface="Wingdings" panose="05000000000000000000" pitchFamily="2" charset="2"/>
              <a:buChar char="§"/>
            </a:pPr>
            <a:endParaRPr lang="en-US" sz="2000" dirty="0">
              <a:solidFill>
                <a:prstClr val="white"/>
              </a:solidFill>
            </a:endParaRPr>
          </a:p>
          <a:p>
            <a:pPr marL="344488" lvl="0" indent="-338328" defTabSz="914400">
              <a:lnSpc>
                <a:spcPct val="120000"/>
              </a:lnSpc>
              <a:spcBef>
                <a:spcPts val="500"/>
              </a:spcBef>
              <a:spcAft>
                <a:spcPts val="600"/>
              </a:spcAft>
              <a:buClr>
                <a:srgbClr val="F98657"/>
              </a:buClr>
              <a:buSzPct val="90000"/>
              <a:buFont typeface="Wingdings" panose="05000000000000000000" pitchFamily="2" charset="2"/>
              <a:buChar char="§"/>
            </a:pPr>
            <a:endParaRPr lang="en-US" sz="2000" dirty="0">
              <a:solidFill>
                <a:prstClr val="white"/>
              </a:solidFill>
            </a:endParaRPr>
          </a:p>
          <a:p>
            <a:pPr marL="344488" lvl="0" indent="-338328" defTabSz="914400">
              <a:lnSpc>
                <a:spcPct val="120000"/>
              </a:lnSpc>
              <a:spcBef>
                <a:spcPts val="500"/>
              </a:spcBef>
              <a:spcAft>
                <a:spcPts val="600"/>
              </a:spcAft>
              <a:buClr>
                <a:srgbClr val="F98657"/>
              </a:buClr>
              <a:buSzPct val="90000"/>
              <a:buFont typeface="Wingdings" panose="05000000000000000000" pitchFamily="2" charset="2"/>
              <a:buChar char="§"/>
            </a:pPr>
            <a:endParaRPr lang="en-US" sz="2000" dirty="0">
              <a:solidFill>
                <a:prstClr val="white"/>
              </a:solidFill>
            </a:endParaRPr>
          </a:p>
          <a:p>
            <a:pPr marL="6160" lvl="0" defTabSz="914400">
              <a:lnSpc>
                <a:spcPct val="120000"/>
              </a:lnSpc>
              <a:spcBef>
                <a:spcPts val="500"/>
              </a:spcBef>
              <a:spcAft>
                <a:spcPts val="600"/>
              </a:spcAft>
              <a:buClr>
                <a:srgbClr val="F98657"/>
              </a:buClr>
              <a:buSzPct val="90000"/>
            </a:pPr>
            <a:r>
              <a:rPr lang="en-US" sz="2000" dirty="0">
                <a:solidFill>
                  <a:prstClr val="white"/>
                </a:solidFill>
              </a:rPr>
              <a:t>	</a:t>
            </a:r>
          </a:p>
          <a:p>
            <a:pPr marL="6160" lvl="0" defTabSz="914400">
              <a:lnSpc>
                <a:spcPct val="120000"/>
              </a:lnSpc>
              <a:spcBef>
                <a:spcPts val="500"/>
              </a:spcBef>
              <a:spcAft>
                <a:spcPts val="600"/>
              </a:spcAft>
              <a:buClr>
                <a:srgbClr val="F98657"/>
              </a:buClr>
              <a:buSzPct val="90000"/>
            </a:pPr>
            <a:endParaRPr lang="en-US" sz="2000" dirty="0">
              <a:solidFill>
                <a:prstClr val="white"/>
              </a:solidFill>
            </a:endParaRPr>
          </a:p>
        </p:txBody>
      </p:sp>
    </p:spTree>
    <p:extLst>
      <p:ext uri="{BB962C8B-B14F-4D97-AF65-F5344CB8AC3E}">
        <p14:creationId xmlns:p14="http://schemas.microsoft.com/office/powerpoint/2010/main" val="1463604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1A41-4449-0549-85B5-7AC1E62CCDDA}"/>
              </a:ext>
            </a:extLst>
          </p:cNvPr>
          <p:cNvSpPr>
            <a:spLocks noGrp="1"/>
          </p:cNvSpPr>
          <p:nvPr>
            <p:ph type="title"/>
          </p:nvPr>
        </p:nvSpPr>
        <p:spPr>
          <a:xfrm>
            <a:off x="2481011" y="629630"/>
            <a:ext cx="7956560" cy="1078348"/>
          </a:xfrm>
        </p:spPr>
        <p:txBody>
          <a:bodyPr/>
          <a:lstStyle/>
          <a:p>
            <a:r>
              <a:rPr lang="en-US" dirty="0"/>
              <a:t>What people are doing in REAL LIFE to subvert geolocation and tracking: </a:t>
            </a:r>
          </a:p>
        </p:txBody>
      </p:sp>
      <p:sp>
        <p:nvSpPr>
          <p:cNvPr id="3" name="Text Placeholder 2">
            <a:extLst>
              <a:ext uri="{FF2B5EF4-FFF2-40B4-BE49-F238E27FC236}">
                <a16:creationId xmlns:a16="http://schemas.microsoft.com/office/drawing/2014/main" id="{769BC2B4-E8B4-E441-8F4B-FC365CA9A505}"/>
              </a:ext>
            </a:extLst>
          </p:cNvPr>
          <p:cNvSpPr>
            <a:spLocks noGrp="1"/>
          </p:cNvSpPr>
          <p:nvPr>
            <p:ph type="body" idx="1"/>
          </p:nvPr>
        </p:nvSpPr>
        <p:spPr>
          <a:xfrm>
            <a:off x="1442126" y="1907511"/>
            <a:ext cx="3896467" cy="713818"/>
          </a:xfrm>
        </p:spPr>
        <p:txBody>
          <a:bodyPr/>
          <a:lstStyle/>
          <a:p>
            <a:r>
              <a:rPr lang="en-US" dirty="0"/>
              <a:t>Simon </a:t>
            </a:r>
            <a:r>
              <a:rPr lang="en-US" dirty="0" err="1"/>
              <a:t>Weckert</a:t>
            </a:r>
            <a:r>
              <a:rPr lang="en-US" dirty="0"/>
              <a:t> and 99 Cellphones</a:t>
            </a:r>
          </a:p>
        </p:txBody>
      </p:sp>
      <p:pic>
        <p:nvPicPr>
          <p:cNvPr id="8" name="Content Placeholder 7">
            <a:extLst>
              <a:ext uri="{FF2B5EF4-FFF2-40B4-BE49-F238E27FC236}">
                <a16:creationId xmlns:a16="http://schemas.microsoft.com/office/drawing/2014/main" id="{A4B29E6F-340F-5C4C-B68C-4962D18F386E}"/>
              </a:ext>
            </a:extLst>
          </p:cNvPr>
          <p:cNvPicPr>
            <a:picLocks noGrp="1" noChangeAspect="1"/>
          </p:cNvPicPr>
          <p:nvPr>
            <p:ph sz="half" idx="2"/>
          </p:nvPr>
        </p:nvPicPr>
        <p:blipFill>
          <a:blip r:embed="rId2"/>
          <a:stretch>
            <a:fillRect/>
          </a:stretch>
        </p:blipFill>
        <p:spPr>
          <a:xfrm>
            <a:off x="1262212" y="2717627"/>
            <a:ext cx="4678616" cy="3732939"/>
          </a:xfrm>
        </p:spPr>
      </p:pic>
      <p:sp>
        <p:nvSpPr>
          <p:cNvPr id="5" name="Text Placeholder 4">
            <a:extLst>
              <a:ext uri="{FF2B5EF4-FFF2-40B4-BE49-F238E27FC236}">
                <a16:creationId xmlns:a16="http://schemas.microsoft.com/office/drawing/2014/main" id="{0C433282-B139-414F-9F5D-D9ACF42D18AD}"/>
              </a:ext>
            </a:extLst>
          </p:cNvPr>
          <p:cNvSpPr>
            <a:spLocks noGrp="1"/>
          </p:cNvSpPr>
          <p:nvPr>
            <p:ph type="body" sz="quarter" idx="3"/>
          </p:nvPr>
        </p:nvSpPr>
        <p:spPr>
          <a:xfrm>
            <a:off x="6288527" y="2211314"/>
            <a:ext cx="3899798" cy="713818"/>
          </a:xfrm>
        </p:spPr>
        <p:txBody>
          <a:bodyPr/>
          <a:lstStyle/>
          <a:p>
            <a:r>
              <a:rPr lang="en-US" dirty="0"/>
              <a:t>Teens share Instagram accounts to trick algorithms </a:t>
            </a:r>
          </a:p>
        </p:txBody>
      </p:sp>
      <p:pic>
        <p:nvPicPr>
          <p:cNvPr id="10" name="Content Placeholder 9">
            <a:extLst>
              <a:ext uri="{FF2B5EF4-FFF2-40B4-BE49-F238E27FC236}">
                <a16:creationId xmlns:a16="http://schemas.microsoft.com/office/drawing/2014/main" id="{AC1C25E2-7EFB-A24D-8F68-D0F2A344E507}"/>
              </a:ext>
            </a:extLst>
          </p:cNvPr>
          <p:cNvPicPr>
            <a:picLocks noGrp="1" noChangeAspect="1"/>
          </p:cNvPicPr>
          <p:nvPr>
            <p:ph sz="quarter" idx="4"/>
          </p:nvPr>
        </p:nvPicPr>
        <p:blipFill>
          <a:blip r:embed="rId3"/>
          <a:stretch>
            <a:fillRect/>
          </a:stretch>
        </p:blipFill>
        <p:spPr>
          <a:xfrm>
            <a:off x="6173696" y="3186746"/>
            <a:ext cx="4263875" cy="2794699"/>
          </a:xfrm>
        </p:spPr>
      </p:pic>
    </p:spTree>
    <p:extLst>
      <p:ext uri="{BB962C8B-B14F-4D97-AF65-F5344CB8AC3E}">
        <p14:creationId xmlns:p14="http://schemas.microsoft.com/office/powerpoint/2010/main" val="516872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8316-7F77-B146-8FFF-2009374162EC}"/>
              </a:ext>
            </a:extLst>
          </p:cNvPr>
          <p:cNvSpPr>
            <a:spLocks noGrp="1"/>
          </p:cNvSpPr>
          <p:nvPr>
            <p:ph type="title"/>
          </p:nvPr>
        </p:nvSpPr>
        <p:spPr>
          <a:xfrm>
            <a:off x="-2059136" y="133350"/>
            <a:ext cx="7958331" cy="1077229"/>
          </a:xfrm>
        </p:spPr>
        <p:txBody>
          <a:bodyPr>
            <a:noAutofit/>
          </a:bodyPr>
          <a:lstStyle/>
          <a:p>
            <a:r>
              <a:rPr lang="en-US" sz="7200" dirty="0"/>
              <a:t>Thank You! </a:t>
            </a:r>
          </a:p>
        </p:txBody>
      </p:sp>
      <p:sp>
        <p:nvSpPr>
          <p:cNvPr id="3" name="Content Placeholder 2">
            <a:extLst>
              <a:ext uri="{FF2B5EF4-FFF2-40B4-BE49-F238E27FC236}">
                <a16:creationId xmlns:a16="http://schemas.microsoft.com/office/drawing/2014/main" id="{AE076A03-9FE9-204E-B042-F3A89232C164}"/>
              </a:ext>
            </a:extLst>
          </p:cNvPr>
          <p:cNvSpPr>
            <a:spLocks noGrp="1"/>
          </p:cNvSpPr>
          <p:nvPr>
            <p:ph sz="quarter" idx="13"/>
          </p:nvPr>
        </p:nvSpPr>
        <p:spPr>
          <a:xfrm>
            <a:off x="685800" y="1917031"/>
            <a:ext cx="6415541" cy="4940969"/>
          </a:xfrm>
        </p:spPr>
        <p:txBody>
          <a:bodyPr>
            <a:normAutofit/>
          </a:bodyPr>
          <a:lstStyle/>
          <a:p>
            <a:r>
              <a:rPr lang="en-US" sz="2800" dirty="0"/>
              <a:t>Evaluation Forms </a:t>
            </a:r>
          </a:p>
          <a:p>
            <a:r>
              <a:rPr lang="en-US" sz="2800" dirty="0"/>
              <a:t>Questions?</a:t>
            </a:r>
          </a:p>
          <a:p>
            <a:endParaRPr lang="en-US" dirty="0"/>
          </a:p>
          <a:p>
            <a:endParaRPr lang="en-US" dirty="0"/>
          </a:p>
          <a:p>
            <a:pPr marL="6160" indent="0">
              <a:buNone/>
            </a:pPr>
            <a:endParaRPr lang="en-US" dirty="0"/>
          </a:p>
          <a:p>
            <a:endParaRPr lang="en-US" dirty="0"/>
          </a:p>
          <a:p>
            <a:r>
              <a:rPr lang="en-US" dirty="0"/>
              <a:t>Time Permitting:  </a:t>
            </a:r>
            <a:r>
              <a:rPr lang="en-US" u="sng" dirty="0">
                <a:hlinkClick r:id="rId2"/>
              </a:rPr>
              <a:t>https://blog.endpointmedia.co/two-must-see-documentaries-about-privacy-and-surveillance-502b43fd2870</a:t>
            </a:r>
            <a:r>
              <a:rPr lang="en-US" dirty="0"/>
              <a:t> </a:t>
            </a:r>
          </a:p>
        </p:txBody>
      </p:sp>
      <p:pic>
        <p:nvPicPr>
          <p:cNvPr id="5" name="Picture 4">
            <a:extLst>
              <a:ext uri="{FF2B5EF4-FFF2-40B4-BE49-F238E27FC236}">
                <a16:creationId xmlns:a16="http://schemas.microsoft.com/office/drawing/2014/main" id="{80CB914A-50BB-CE49-8CDC-70741790F453}"/>
              </a:ext>
            </a:extLst>
          </p:cNvPr>
          <p:cNvPicPr>
            <a:picLocks noChangeAspect="1"/>
          </p:cNvPicPr>
          <p:nvPr/>
        </p:nvPicPr>
        <p:blipFill>
          <a:blip r:embed="rId3"/>
          <a:stretch>
            <a:fillRect/>
          </a:stretch>
        </p:blipFill>
        <p:spPr>
          <a:xfrm>
            <a:off x="7101341" y="133350"/>
            <a:ext cx="4927600" cy="6591300"/>
          </a:xfrm>
          <a:prstGeom prst="rect">
            <a:avLst/>
          </a:prstGeom>
        </p:spPr>
      </p:pic>
    </p:spTree>
    <p:extLst>
      <p:ext uri="{BB962C8B-B14F-4D97-AF65-F5344CB8AC3E}">
        <p14:creationId xmlns:p14="http://schemas.microsoft.com/office/powerpoint/2010/main" val="14570852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2D251F"/>
      </a:dk2>
      <a:lt2>
        <a:srgbClr val="FAE9C5"/>
      </a:lt2>
      <a:accent1>
        <a:srgbClr val="ED3846"/>
      </a:accent1>
      <a:accent2>
        <a:srgbClr val="F87184"/>
      </a:accent2>
      <a:accent3>
        <a:srgbClr val="EC9DA9"/>
      </a:accent3>
      <a:accent4>
        <a:srgbClr val="ECC190"/>
      </a:accent4>
      <a:accent5>
        <a:srgbClr val="FFB268"/>
      </a:accent5>
      <a:accent6>
        <a:srgbClr val="F98657"/>
      </a:accent6>
      <a:hlink>
        <a:srgbClr val="B97669"/>
      </a:hlink>
      <a:folHlink>
        <a:srgbClr val="9E94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BCCF8060-3FCB-4641-B728-8A589529B1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{10CAD9D7-2CF7-A24F-86C3-0FC8F61228E6}tf16401378</Template>
  <TotalTime>3443</TotalTime>
  <Words>590</Words>
  <Application>Microsoft Macintosh PowerPoint</Application>
  <PresentationFormat>Widescreen</PresentationFormat>
  <Paragraphs>92</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MS Shell Dlg 2</vt:lpstr>
      <vt:lpstr>Wingdings</vt:lpstr>
      <vt:lpstr>Wingdings 3</vt:lpstr>
      <vt:lpstr>Madison</vt:lpstr>
      <vt:lpstr>Navigating Online Privacy</vt:lpstr>
      <vt:lpstr>Privacy Prank Video </vt:lpstr>
      <vt:lpstr>Agenda: </vt:lpstr>
      <vt:lpstr>What is Personal Data? </vt:lpstr>
      <vt:lpstr>Data Privacy </vt:lpstr>
      <vt:lpstr>Libraries and privacy? </vt:lpstr>
      <vt:lpstr>Lets Explore</vt:lpstr>
      <vt:lpstr>Scary Data Facts  (from Wired.com &amp; Forbes.com)</vt:lpstr>
      <vt:lpstr>Would you feel comfortable with … having your data? </vt:lpstr>
      <vt:lpstr>What people are doing in REAL LIFE to subvert geolocation and tracking: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Navigating Online Privacy</dc:title>
  <dc:creator>Microsoft Office User</dc:creator>
  <cp:lastModifiedBy>Microsoft Office User</cp:lastModifiedBy>
  <cp:revision>61</cp:revision>
  <dcterms:created xsi:type="dcterms:W3CDTF">2020-02-05T15:24:53Z</dcterms:created>
  <dcterms:modified xsi:type="dcterms:W3CDTF">2020-02-27T21:41:05Z</dcterms:modified>
</cp:coreProperties>
</file>